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038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E7DB-969C-4A6C-87A3-23AADCE8C923}" type="datetimeFigureOut">
              <a:rPr lang="hu-HU" smtClean="0"/>
              <a:t>2018.03.10.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8D85-A7C1-4B18-B1A0-DF8BDC77779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7992888" cy="1292005"/>
          </a:xfrm>
        </p:spPr>
        <p:txBody>
          <a:bodyPr>
            <a:noAutofit/>
          </a:bodyPr>
          <a:lstStyle/>
          <a:p>
            <a:r>
              <a:rPr lang="hu-HU" sz="6000" dirty="0" err="1">
                <a:latin typeface="Forte" pitchFamily="66" charset="0"/>
              </a:rPr>
              <a:t>Vojtina</a:t>
            </a:r>
            <a:r>
              <a:rPr lang="hu-HU" sz="6000" dirty="0">
                <a:latin typeface="Forte" pitchFamily="66" charset="0"/>
              </a:rPr>
              <a:t> ars </a:t>
            </a:r>
            <a:r>
              <a:rPr lang="hu-HU" sz="6000" dirty="0" err="1" smtClean="0">
                <a:latin typeface="Forte" pitchFamily="66" charset="0"/>
              </a:rPr>
              <a:t>poeticaja</a:t>
            </a:r>
            <a:r>
              <a:rPr lang="hu-HU" sz="6000" dirty="0" smtClean="0">
                <a:latin typeface="Forte" pitchFamily="66" charset="0"/>
              </a:rPr>
              <a:t> (</a:t>
            </a:r>
            <a:r>
              <a:rPr lang="hu-HU" sz="6000" dirty="0">
                <a:latin typeface="Forte" pitchFamily="66" charset="0"/>
              </a:rPr>
              <a:t>versterv)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924048"/>
          </a:xfrm>
        </p:spPr>
        <p:txBody>
          <a:bodyPr>
            <a:normAutofit/>
          </a:bodyPr>
          <a:lstStyle/>
          <a:p>
            <a:endParaRPr lang="hu-HU" sz="2400" dirty="0">
              <a:solidFill>
                <a:schemeClr val="tx1"/>
              </a:solidFill>
              <a:latin typeface="Forte" pitchFamily="66" charset="0"/>
            </a:endParaRPr>
          </a:p>
        </p:txBody>
      </p:sp>
      <p:pic>
        <p:nvPicPr>
          <p:cNvPr id="4" name="Picture 3" descr="28535552_1251541654982325_954836504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149080"/>
            <a:ext cx="3383428" cy="13646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4784"/>
            <a:ext cx="1322047" cy="17241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879812" y="1824277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rush Script Std" panose="03060802040607070404" pitchFamily="66" charset="0"/>
              </a:rPr>
              <a:t>Barabás Miklós: Arany János portréja (1848)</a:t>
            </a:r>
            <a:endParaRPr lang="hu-HU" sz="1200" dirty="0">
              <a:latin typeface="Brush Script Std" panose="030608020406070704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681"/>
            <a:ext cx="3940336" cy="1307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Forte" pitchFamily="66" charset="0"/>
              </a:rPr>
              <a:t>Körülmények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0" y="1412777"/>
            <a:ext cx="8232304" cy="49101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sz="1800" dirty="0" smtClean="0">
                <a:latin typeface="Forte" panose="03060902040502070203" pitchFamily="66" charset="0"/>
              </a:rPr>
              <a:t>           1. Életrajzi</a:t>
            </a:r>
            <a:r>
              <a:rPr lang="hu-HU" sz="1800" dirty="0">
                <a:latin typeface="Forte" panose="03060902040502070203" pitchFamily="66" charset="0"/>
              </a:rPr>
              <a:t>, magánéleti háttér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Őseim nemesi , én „népi sarjadék” vagyok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Bibliát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ismerő és zsoltáréneklő családban nevelkedtem, otthon tanultam az olvasást, latint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,a népi kultúrával is  megismerkedtem (népdalok, szokások, székely népballadák)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Sok szomorúságot megéltem, testvéreim közül legtöbben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meghaltak, nagy szegénységben  „ kis bogárhátú Viskóban” laktunk</a:t>
            </a:r>
            <a:endParaRPr lang="hu-HU" sz="18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Iskoláimban tanáraim pallérozták elmémet (Debrecen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, </a:t>
            </a:r>
            <a:r>
              <a:rPr lang="hu-HU" sz="1800" dirty="0" err="1" smtClean="0">
                <a:latin typeface="Lucida Handwriting" panose="03010101010101010101" pitchFamily="66" charset="0"/>
                <a:cs typeface="Arial" panose="020B0604020202020204" pitchFamily="34" charset="0"/>
              </a:rPr>
              <a:t>Szalonta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) , hallgattam az öregektől Toldi mondáját, hisz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a környéken volt birtokuk régen</a:t>
            </a:r>
            <a:endParaRPr lang="hu-HU" sz="18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Segédtanító voltam,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megismertem a gyermeki lelket és éjszaka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olvastam  ( Homérosz, Ovidius, Horatius, Vergilius, Milton, Tasso,Csokonai), szemem  is elromlott, szüleim  betegeskedtek</a:t>
            </a:r>
            <a:endParaRPr lang="hu-HU" sz="18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Rajzoltam, énekeltem (aztán sem volt gondom a versritmussal),korán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megkezdtem felnőtt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létem, taníttatásom magam fizettem, minden érdekelt, tudtam, a műveltség tesz szabaddá</a:t>
            </a:r>
            <a:endParaRPr lang="hu-HU" sz="18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Huszonévesen 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megértettem,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hogy a szellemi függetlenséget csak a munka általi anyagi biztonság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garantálhatja , polgár és művész egyszerre voltam</a:t>
            </a:r>
            <a:endParaRPr lang="hu-HU" sz="18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Később a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kortárs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irodalmat ízlelgettem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,ismerkedtem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a némettel,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franciával, nagy szellemek vettek körül  ( Berzsenyi, Kölcsey, Vörösmarty, Petőfi…Byron, Goethe, Schiller)</a:t>
            </a:r>
            <a:endParaRPr lang="hu-HU" sz="18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„tékozló fiúként” 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kipróbáltam magam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 a színészet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terén, de rémálmomban anyám halva láttam, így nyomoromból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hazatértem, aztán 1836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nyarán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el is temettem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édesanyámat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1840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-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ben  megszerettem, elvettem Juliannát, nagy nehezen lettem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,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„kis nótárius” , hogy meg tudjunk élni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Végre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1846-ban az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irodalomban is sikereket értem el, Az elveszett alkotmányért,majd a Toldiért pályadíjat kaptam, s engem, nehéz sorsút egy csodás ember, barát is megtalált: Sándor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Mi vagyunk a népies triász-én, Tompa meg Petőfi-ezt Sándor találta ki, de  nekem is tetszik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1848,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T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e Csillag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, de utánad rettenetes évek jöttek… harcoltam, elvesztettem  Petőfit,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hiányát sosem hevertem ki,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elbuktunk, újra rabok lettünk, nem szabadok, hallgatnom kellett, asztalfióknak írtam, rettegtem, de szerencsére </a:t>
            </a:r>
            <a:r>
              <a:rPr lang="hu-HU" sz="1800" dirty="0" err="1" smtClean="0">
                <a:latin typeface="Lucida Handwriting" panose="03010101010101010101" pitchFamily="66" charset="0"/>
                <a:cs typeface="Arial" panose="020B0604020202020204" pitchFamily="34" charset="0"/>
              </a:rPr>
              <a:t>Szalontán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 nem akadtak besúgók…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Kényszerből nevelő, majd ismét tanár lettem, gyűlöletes évek voltak, aztán elkezdtek levelezni velem azok, akik  szellemi társra vágytak – Jókai, Tompa, Gyulai, Eötvös, Kemény…),de sokat is köszönhetek nekik…életben tartottak „ Így lettem én…szubjektív költő.”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Aztán  1857- nem írok dicsőítést a császári párnak, de muszáj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 volt valamit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tennem, hogy ne kerüljek bajba, Erkel Erzsébet című operája elé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írtam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egy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Köszöntőt-bordalt, ezzel köszöntötte a nemzeti Színház a császárnét</a:t>
            </a:r>
            <a:endParaRPr lang="hu-HU" sz="1800" dirty="0" smtClean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1858-ban  </a:t>
            </a: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MTA tagjává 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választott, sose hittem volna, de féltem is ettől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…, kinek tudok én tanácsot adni…</a:t>
            </a:r>
            <a:endParaRPr lang="hu-HU" sz="1800" dirty="0" smtClean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>
                <a:latin typeface="Lucida Handwriting" panose="03010101010101010101" pitchFamily="66" charset="0"/>
                <a:cs typeface="Arial" panose="020B0604020202020204" pitchFamily="34" charset="0"/>
              </a:rPr>
              <a:t>D</a:t>
            </a: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epresszió gyötört, a lélek kivetült a testre, folyton betegeskedtem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Aztán végre találkoztam egy igazi tehetséggel:, Imrével -„ Az első tehetség Petőfi óta, ki egészen önálló irányt mutat.”</a:t>
            </a:r>
            <a:endParaRPr lang="hu-HU" sz="18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És a nép kiért rajongott, óh, egy senkiért- </a:t>
            </a:r>
            <a:r>
              <a:rPr lang="hu-HU" sz="2500" b="1" dirty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Vojtina Mátyás </a:t>
            </a:r>
            <a:r>
              <a:rPr lang="hu-HU" sz="2500" b="1" dirty="0" smtClean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te szégyen, ezt merted írni: „</a:t>
            </a:r>
            <a:r>
              <a:rPr lang="hu-HU" sz="2500" b="1" i="1" dirty="0">
                <a:solidFill>
                  <a:schemeClr val="accent2">
                    <a:lumMod val="50000"/>
                  </a:schemeClr>
                </a:solidFill>
              </a:rPr>
              <a:t>Egy kis halál? Nem tesz semmit</a:t>
            </a:r>
            <a:r>
              <a:rPr lang="hu-HU" sz="2500" b="1" i="1" dirty="0" smtClean="0">
                <a:solidFill>
                  <a:schemeClr val="accent2">
                    <a:lumMod val="50000"/>
                  </a:schemeClr>
                </a:solidFill>
              </a:rPr>
              <a:t>.”</a:t>
            </a:r>
            <a:r>
              <a:rPr lang="hu-HU" sz="2500" b="1" dirty="0" smtClean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, és ezt saját fülemmel kellett hallanom…Válaszolnom kell erre !</a:t>
            </a:r>
            <a:endParaRPr lang="hu-HU" sz="2500" b="1" dirty="0" smtClean="0">
              <a:solidFill>
                <a:schemeClr val="accent2">
                  <a:lumMod val="50000"/>
                </a:schemeClr>
              </a:solidFill>
              <a:latin typeface="Forte" panose="03060902040502070203" pitchFamily="66" charset="0"/>
            </a:endParaRPr>
          </a:p>
          <a:p>
            <a:pPr marL="457200" lvl="1" indent="0">
              <a:buNone/>
            </a:pPr>
            <a:endParaRPr lang="hu-HU" sz="2500" dirty="0">
              <a:solidFill>
                <a:schemeClr val="accent2">
                  <a:lumMod val="50000"/>
                </a:schemeClr>
              </a:solidFill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u-HU" sz="16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u-HU" sz="16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99" y="1332368"/>
            <a:ext cx="866045" cy="6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97" y="1982948"/>
            <a:ext cx="422442" cy="60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949" y="2000821"/>
            <a:ext cx="481869" cy="6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708" y="2606429"/>
            <a:ext cx="348616" cy="48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22" y="2605151"/>
            <a:ext cx="530422" cy="49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22" y="3086833"/>
            <a:ext cx="418096" cy="41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685" y="3501008"/>
            <a:ext cx="836315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05350"/>
            <a:ext cx="1061872" cy="53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80" y="3086833"/>
            <a:ext cx="363787" cy="4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51" y="4636286"/>
            <a:ext cx="543237" cy="66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012" y="5268448"/>
            <a:ext cx="703252" cy="38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elfelé-lefelé nyíl 8"/>
          <p:cNvSpPr/>
          <p:nvPr/>
        </p:nvSpPr>
        <p:spPr>
          <a:xfrm>
            <a:off x="7973793" y="4636286"/>
            <a:ext cx="484632" cy="1216152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266804"/>
          </a:xfrm>
        </p:spPr>
        <p:txBody>
          <a:bodyPr>
            <a:normAutofit fontScale="70000" lnSpcReduction="20000"/>
          </a:bodyPr>
          <a:lstStyle/>
          <a:p>
            <a:pPr>
              <a:buAutoNum type="arabicPeriod" startAt="2"/>
            </a:pPr>
            <a:r>
              <a:rPr lang="hu-HU" sz="1300" dirty="0" smtClean="0">
                <a:latin typeface="Forte" panose="03060902040502070203" pitchFamily="66" charset="0"/>
              </a:rPr>
              <a:t>Történelmi</a:t>
            </a:r>
            <a:r>
              <a:rPr lang="hu-HU" sz="1300" dirty="0">
                <a:latin typeface="Forte" panose="03060902040502070203" pitchFamily="66" charset="0"/>
              </a:rPr>
              <a:t>, társadalmi </a:t>
            </a:r>
            <a:r>
              <a:rPr lang="hu-HU" sz="1300" dirty="0" smtClean="0">
                <a:latin typeface="Forte" panose="03060902040502070203" pitchFamily="66" charset="0"/>
              </a:rPr>
              <a:t>vonatkozások</a:t>
            </a:r>
            <a:endParaRPr lang="hu-HU" sz="1300" dirty="0">
              <a:latin typeface="Forte" panose="03060902040502070203" pitchFamily="66" charset="0"/>
            </a:endParaRPr>
          </a:p>
          <a:p>
            <a:r>
              <a:rPr lang="hu-HU" sz="1300" dirty="0" smtClean="0">
                <a:latin typeface="Lucida Handwriting" panose="03010101010101010101" pitchFamily="66" charset="0"/>
              </a:rPr>
              <a:t>Ellentmondásos időszakban éltem-reformkor, szabadságharc, végül tragédiák sora, elnyomás, félelem, </a:t>
            </a:r>
            <a:r>
              <a:rPr lang="hu-HU" sz="1300" dirty="0" smtClean="0">
                <a:latin typeface="Lucida Handwriting" panose="03010101010101010101" pitchFamily="66" charset="0"/>
              </a:rPr>
              <a:t>majd tömegek és </a:t>
            </a:r>
            <a:r>
              <a:rPr lang="hu-HU" sz="1300" dirty="0" smtClean="0">
                <a:latin typeface="Lucida Handwriting" panose="03010101010101010101" pitchFamily="66" charset="0"/>
              </a:rPr>
              <a:t>városiasodás, egy új kor születése, ahol már rég nem tudom, hogy mi az  érték</a:t>
            </a:r>
          </a:p>
          <a:p>
            <a:r>
              <a:rPr lang="hu-HU" sz="1300" dirty="0" smtClean="0">
                <a:latin typeface="Lucida Handwriting" panose="03010101010101010101" pitchFamily="66" charset="0"/>
              </a:rPr>
              <a:t>Világos után a köznemesség, mely egy dicső kor gyermeke volt előtte(nekem múltam, hisz hajdúk leszármazottja vagyok ) meggyengült , polgárosodni kezdett, végül dzsentri lett belőle, </a:t>
            </a:r>
            <a:r>
              <a:rPr lang="hu-HU" sz="1300" dirty="0">
                <a:latin typeface="Lucida Handwriting" panose="03010101010101010101" pitchFamily="66" charset="0"/>
              </a:rPr>
              <a:t> </a:t>
            </a:r>
            <a:r>
              <a:rPr lang="hu-HU" sz="1300" dirty="0" smtClean="0">
                <a:latin typeface="Lucida Handwriting" panose="03010101010101010101" pitchFamily="66" charset="0"/>
              </a:rPr>
              <a:t>és már nem hordoz ott semmilyen értéket</a:t>
            </a:r>
          </a:p>
          <a:p>
            <a:r>
              <a:rPr lang="hu-HU" sz="1300" dirty="0" smtClean="0">
                <a:latin typeface="Lucida Handwriting" panose="03010101010101010101" pitchFamily="66" charset="0"/>
              </a:rPr>
              <a:t>Nemzeti önállóságunk elvesztettük, az egész nemzet  évekig rettegett, majd jöttek az osztrák hivatalnokok, a cinizmus</a:t>
            </a:r>
          </a:p>
          <a:p>
            <a:r>
              <a:rPr lang="hu-HU" sz="1300" dirty="0">
                <a:latin typeface="Lucida Handwriting" panose="03010101010101010101" pitchFamily="66" charset="0"/>
              </a:rPr>
              <a:t>B</a:t>
            </a:r>
            <a:r>
              <a:rPr lang="hu-HU" sz="1300" dirty="0" smtClean="0">
                <a:latin typeface="Lucida Handwriting" panose="03010101010101010101" pitchFamily="66" charset="0"/>
              </a:rPr>
              <a:t>eáramlott az idegen tőke,a  magyar polgárosodás megtorpant…, sokan passzívan ellenálltak</a:t>
            </a:r>
            <a:endParaRPr lang="hu-HU" sz="1300" dirty="0">
              <a:latin typeface="Lucida Handwriting" panose="03010101010101010101" pitchFamily="66" charset="0"/>
            </a:endParaRPr>
          </a:p>
          <a:p>
            <a:r>
              <a:rPr lang="hu-HU" sz="1300" dirty="0" smtClean="0">
                <a:latin typeface="Lucida Handwriting" panose="03010101010101010101" pitchFamily="66" charset="0"/>
              </a:rPr>
              <a:t>Szegény jobbágyok, ők is kedvüket vesztették, nem művelik vagy elvesztik telkeiket, inkább vándorolnak, másoknak dolgoznak –Mi lesz ebből? Lázadást szított </a:t>
            </a:r>
            <a:r>
              <a:rPr lang="hu-HU" sz="1300" dirty="0" err="1" smtClean="0">
                <a:latin typeface="Lucida Handwriting" panose="03010101010101010101" pitchFamily="66" charset="0"/>
              </a:rPr>
              <a:t>Rózs</a:t>
            </a:r>
            <a:r>
              <a:rPr lang="hu-HU" sz="1300" dirty="0" smtClean="0">
                <a:latin typeface="Lucida Handwriting" panose="03010101010101010101" pitchFamily="66" charset="0"/>
              </a:rPr>
              <a:t> a Sándor is, mert betyár ez az élet</a:t>
            </a:r>
          </a:p>
          <a:p>
            <a:r>
              <a:rPr lang="hu-HU" sz="1300" dirty="0" smtClean="0">
                <a:latin typeface="Lucida Handwriting" panose="03010101010101010101" pitchFamily="66" charset="0"/>
              </a:rPr>
              <a:t>Elvesztettük hitünk az alkotmányosságban, a rendezett állam is illúzió, nem hiszem, hogy ezekkel a próbálkozásokkal  egyszer visszahozzuk 48 szellemét</a:t>
            </a:r>
          </a:p>
          <a:p>
            <a:r>
              <a:rPr lang="hu-HU" sz="1300" dirty="0" smtClean="0">
                <a:latin typeface="Lucida Handwriting" panose="03010101010101010101" pitchFamily="66" charset="0"/>
              </a:rPr>
              <a:t>Széchenyi mondta ezeket A. Bach tevékenységéről, mélyen egyetértettem vele: "Excellenciád </a:t>
            </a:r>
            <a:r>
              <a:rPr lang="hu-HU" sz="1300" dirty="0">
                <a:latin typeface="Lucida Handwriting" panose="03010101010101010101" pitchFamily="66" charset="0"/>
              </a:rPr>
              <a:t>a parasztok felszabadítását stb. érdemül rója fel. […] A magyar parasztokat nem excellenciád, hanem 1848-ban a magyar törvényhozás szabadította fel, mit Magyarországon a legkisebb iskolás gyermek is tud, és ezen szerencsében … az örökös tartományok jobbágyai is csak azért részesültek valószínűleg, mert excellenciád Magyarországban a megtörténtet meg nem történtté nem tehette. ... Ön felhozza a vasutakat </a:t>
            </a:r>
            <a:r>
              <a:rPr lang="hu-HU" sz="1300" dirty="0" err="1">
                <a:latin typeface="Lucida Handwriting" panose="03010101010101010101" pitchFamily="66" charset="0"/>
              </a:rPr>
              <a:t>quasi</a:t>
            </a:r>
            <a:r>
              <a:rPr lang="hu-HU" sz="1300" dirty="0">
                <a:latin typeface="Lucida Handwriting" panose="03010101010101010101" pitchFamily="66" charset="0"/>
              </a:rPr>
              <a:t> [mint] az ön ajándékait, a folyók szabályozását és az országos közlekedés tekintetében történt javításokat is. A vasutat az idő hozta meg, és nem ön, drága miniszter úr; a folyók szabályozása már folyamatban volt, és olyan alapra volt fektetve, hogy még maga is jónak tartotta azt megtartani; és ami az országutakat stb. illeti, ezek általában véve, az ön tízévi példátlan tevékenysége óta sokkal rosszabbak, mint azelőtt voltak</a:t>
            </a:r>
            <a:r>
              <a:rPr lang="hu-HU" sz="1300" dirty="0" smtClean="0">
                <a:latin typeface="Lucida Handwriting" panose="03010101010101010101" pitchFamily="66" charset="0"/>
              </a:rPr>
              <a:t>.„</a:t>
            </a:r>
          </a:p>
          <a:p>
            <a:r>
              <a:rPr lang="hu-HU" sz="1300" dirty="0" smtClean="0">
                <a:latin typeface="Lucida Handwriting" panose="03010101010101010101" pitchFamily="66" charset="0"/>
              </a:rPr>
              <a:t>Végre láttam magyar viseletet  az utcán, talán  fellélegezhetünk…</a:t>
            </a:r>
          </a:p>
          <a:p>
            <a:r>
              <a:rPr lang="hu-HU" sz="1300" dirty="0" smtClean="0">
                <a:latin typeface="Lucida Handwriting" panose="03010101010101010101" pitchFamily="66" charset="0"/>
              </a:rPr>
              <a:t>Istenem, a legnagyobb magyar az önkény áldozatává vált, temetnünk kellett Széchenyit…</a:t>
            </a:r>
          </a:p>
          <a:p>
            <a:r>
              <a:rPr lang="hu-HU" sz="1300" dirty="0" smtClean="0">
                <a:latin typeface="Lucida Handwriting" panose="03010101010101010101" pitchFamily="66" charset="0"/>
              </a:rPr>
              <a:t>Csodás esemény, mint 1848 március 15-én, színpadon a Bánk bán, Erkel operáját nem tiltották be, 1861 március 9-én megnéztem,, reményekkel telve mentem haza,  mint annak idején, a Nemzeti Színházból…</a:t>
            </a:r>
            <a:endParaRPr lang="hu-HU" sz="1300" dirty="0" smtClean="0"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hu-HU" sz="1300" dirty="0">
              <a:latin typeface="Forte" panose="03060902040502070203" pitchFamily="66" charset="0"/>
            </a:endParaRPr>
          </a:p>
          <a:p>
            <a:pPr marL="0" indent="0">
              <a:buNone/>
            </a:pPr>
            <a:endParaRPr lang="hu-HU" sz="1300" dirty="0" smtClean="0">
              <a:latin typeface="Forte" panose="03060902040502070203" pitchFamily="66" charset="0"/>
            </a:endParaRPr>
          </a:p>
          <a:p>
            <a:pPr marL="0" indent="0">
              <a:buNone/>
            </a:pPr>
            <a:endParaRPr lang="hu-HU" sz="1300" dirty="0">
              <a:latin typeface="Forte" panose="03060902040502070203" pitchFamily="66" charset="0"/>
            </a:endParaRPr>
          </a:p>
          <a:p>
            <a:pPr marL="0" indent="0">
              <a:buNone/>
            </a:pPr>
            <a:r>
              <a:rPr lang="hu-HU" sz="1300" dirty="0" smtClean="0">
                <a:latin typeface="Forte" panose="03060902040502070203" pitchFamily="66" charset="0"/>
              </a:rPr>
              <a:t>3</a:t>
            </a:r>
            <a:r>
              <a:rPr lang="hu-HU" sz="1300" dirty="0" smtClean="0">
                <a:latin typeface="Forte" panose="03060902040502070203" pitchFamily="66" charset="0"/>
              </a:rPr>
              <a:t>. Szellemi</a:t>
            </a:r>
            <a:r>
              <a:rPr lang="hu-HU" sz="1300" dirty="0">
                <a:latin typeface="Forte" panose="03060902040502070203" pitchFamily="66" charset="0"/>
              </a:rPr>
              <a:t>, gondolati háttér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Egész életemben olvastam, művelődtem, a 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romantika balladáit, </a:t>
            </a:r>
            <a:r>
              <a:rPr lang="hu-HU" sz="1300" dirty="0" err="1" smtClean="0">
                <a:latin typeface="Lucida Handwriting" panose="03010101010101010101" pitchFamily="66" charset="0"/>
                <a:cs typeface="Arial" panose="020B0604020202020204" pitchFamily="34" charset="0"/>
              </a:rPr>
              <a:t>Macpherson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: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Ossziáni 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dalait is ismerem, magam is írtam bárdokról, akik  ellenálltak az elnyomásnak, mert tisztelték nemzeti múltjukat…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 err="1">
                <a:latin typeface="Lucida Handwriting" panose="03010101010101010101" pitchFamily="66" charset="0"/>
                <a:cs typeface="Arial" panose="020B0604020202020204" pitchFamily="34" charset="0"/>
              </a:rPr>
              <a:t>Vojtina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  ezt 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írja, 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a becstelen…„Egy kis halál? Nem tesz semmit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.  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Őseinknek szintúgy volt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.”</a:t>
            </a:r>
            <a:endParaRPr lang="hu-HU" sz="13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Bűn és bűnhődés körének 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lelki és nemzeti szintű vizsgálata  mindig  fontos volt számomra…</a:t>
            </a:r>
            <a:endParaRPr lang="hu-HU" sz="13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Megéltem a magány, veszteség, kiúttalanság helyzeteit,így romantikusként tudtam, mit jelent ez, nem szerepeket vettem fel…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Az anyanyelv legtökéletesebb, hogy lelki –szellemi tartalmaimat kifejezhessem,meg kellett ismernem, tudtam könnyedén verselni is , időmértékesen, magyarosan, s modern módon is…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„Egyszer a róka magát nagy ehetném lyukba 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bebújta / Dombos az oldala lett, nem lehet ám gyere ki.”</a:t>
            </a:r>
            <a:r>
              <a:rPr lang="hu-HU" sz="1300" dirty="0" err="1" smtClean="0">
                <a:latin typeface="Lucida Handwriting" panose="03010101010101010101" pitchFamily="66" charset="0"/>
                <a:cs typeface="Arial" panose="020B0604020202020204" pitchFamily="34" charset="0"/>
              </a:rPr>
              <a:t>-ezt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 az otromba stílust, bárgyú témát sosem  tartottam  művészetnek, ilyet csak </a:t>
            </a:r>
            <a:r>
              <a:rPr lang="hu-HU" sz="1300" dirty="0" err="1" smtClean="0">
                <a:latin typeface="Lucida Handwriting" panose="03010101010101010101" pitchFamily="66" charset="0"/>
                <a:cs typeface="Arial" panose="020B0604020202020204" pitchFamily="34" charset="0"/>
              </a:rPr>
              <a:t>Vojtina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 tud…</a:t>
            </a:r>
            <a:endParaRPr lang="hu-HU" sz="1300" dirty="0" smtClean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Ez az elbizakodott fajankó mer verseket írni, nekem pedig állandósult 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az önértékelési 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zavarom,de legalább tudok magamon nevetni…</a:t>
            </a:r>
            <a:endParaRPr lang="hu-HU" sz="13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A szerelem  emléke bennem is él, de ennél fontosabb témákat is ad az élet, főleg ilyen események után, melyek nemzetünket érték…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A bukást, s ennek  okait, melyeket magam is sokszor megéltem, 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ironikusan keserű 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ábrázolással lehet csak  kifejezni…</a:t>
            </a:r>
            <a:endParaRPr lang="hu-HU" sz="13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A </a:t>
            </a:r>
            <a:r>
              <a:rPr lang="hu-HU" sz="1300" dirty="0" err="1" smtClean="0">
                <a:latin typeface="Lucida Handwriting" panose="03010101010101010101" pitchFamily="66" charset="0"/>
                <a:cs typeface="Arial" panose="020B0604020202020204" pitchFamily="34" charset="0"/>
              </a:rPr>
              <a:t>Vojtinát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ironikus látásmódban </a:t>
            </a:r>
            <a:r>
              <a:rPr lang="hu-HU" sz="1300" dirty="0" err="1" smtClean="0">
                <a:latin typeface="Lucida Handwriting" panose="03010101010101010101" pitchFamily="66" charset="0"/>
                <a:cs typeface="Arial" panose="020B0604020202020204" pitchFamily="34" charset="0"/>
              </a:rPr>
              <a:t>írtom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 majd meg, úgy, mint 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Gogol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, a műveit ( fordítottam is őt)</a:t>
            </a:r>
            <a:endParaRPr lang="hu-HU" sz="13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Toldi  </a:t>
            </a:r>
            <a:r>
              <a:rPr lang="hu-HU" sz="1300" dirty="0" err="1" smtClean="0">
                <a:latin typeface="Lucida Handwriting" panose="03010101010101010101" pitchFamily="66" charset="0"/>
                <a:cs typeface="Arial" panose="020B0604020202020204" pitchFamily="34" charset="0"/>
              </a:rPr>
              <a:t>t</a:t>
            </a:r>
            <a:r>
              <a:rPr lang="hu-HU" sz="1300" dirty="0" err="1" smtClean="0">
                <a:latin typeface="Lucida Handwriting" panose="03010101010101010101" pitchFamily="66" charset="0"/>
                <a:cs typeface="Arial" panose="020B0604020202020204" pitchFamily="34" charset="0"/>
              </a:rPr>
              <a:t>rikógiát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az emberek a „magyar Odüsszeiai”</a:t>
            </a:r>
            <a:r>
              <a:rPr lang="hu-HU" sz="1300" dirty="0" err="1">
                <a:latin typeface="Lucida Handwriting" panose="03010101010101010101" pitchFamily="66" charset="0"/>
                <a:cs typeface="Arial" panose="020B0604020202020204" pitchFamily="34" charset="0"/>
              </a:rPr>
              <a:t>-ként</a:t>
            </a:r>
            <a:r>
              <a:rPr lang="hu-HU" sz="1300" dirty="0"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emlegetik, megértették szándékomat…</a:t>
            </a:r>
            <a:endParaRPr lang="hu-HU" sz="13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300" dirty="0" smtClean="0">
                <a:latin typeface="Lucida Handwriting" panose="03010101010101010101" pitchFamily="66" charset="0"/>
                <a:cs typeface="Arial" panose="020B0604020202020204" pitchFamily="34" charset="0"/>
              </a:rPr>
              <a:t>Mi , most élők, Faustként éljük világunk a városban, de hol vannak a Bánk bánok? </a:t>
            </a:r>
            <a:endParaRPr lang="hu-HU" sz="13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13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16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u-HU" sz="1600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971" y="4054630"/>
            <a:ext cx="452902" cy="3960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77" y="1196752"/>
            <a:ext cx="42832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184" y="1869919"/>
            <a:ext cx="402816" cy="43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7226" y="2309518"/>
            <a:ext cx="515389" cy="34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184" y="2653110"/>
            <a:ext cx="407117" cy="55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183" y="3208270"/>
            <a:ext cx="401431" cy="60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43" y="808260"/>
            <a:ext cx="898247" cy="38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54" y="3332722"/>
            <a:ext cx="720081" cy="49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441" y="3325241"/>
            <a:ext cx="419565" cy="5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53" y="4653136"/>
            <a:ext cx="658933" cy="49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95" y="5854773"/>
            <a:ext cx="537287" cy="74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920880" cy="778098"/>
          </a:xfrm>
        </p:spPr>
        <p:txBody>
          <a:bodyPr>
            <a:normAutofit fontScale="90000"/>
          </a:bodyPr>
          <a:lstStyle/>
          <a:p>
            <a:r>
              <a:rPr lang="hu-HU" sz="4900" dirty="0">
                <a:latin typeface="Forte" pitchFamily="66" charset="0"/>
              </a:rPr>
              <a:t>Foglalkoztató </a:t>
            </a:r>
            <a:r>
              <a:rPr lang="hu-HU" sz="4900" dirty="0" smtClean="0">
                <a:latin typeface="Forte" pitchFamily="66" charset="0"/>
              </a:rPr>
              <a:t>gondolataim</a:t>
            </a:r>
            <a:r>
              <a:rPr lang="hu-HU" dirty="0" smtClean="0">
                <a:latin typeface="Forte" pitchFamily="66" charset="0"/>
              </a:rPr>
              <a:t/>
            </a:r>
            <a:br>
              <a:rPr lang="hu-HU" dirty="0" smtClean="0">
                <a:latin typeface="Forte" pitchFamily="66" charset="0"/>
              </a:rPr>
            </a:br>
            <a:endParaRPr lang="hu-HU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41" y="497925"/>
            <a:ext cx="8511570" cy="5289451"/>
          </a:xfrm>
        </p:spPr>
        <p:txBody>
          <a:bodyPr>
            <a:normAutofit/>
          </a:bodyPr>
          <a:lstStyle/>
          <a:p>
            <a:endParaRPr lang="hu-HU" sz="1200" dirty="0" smtClean="0">
              <a:latin typeface="Lucida Handwriting" panose="03010101010101010101" pitchFamily="66" charset="0"/>
            </a:endParaRPr>
          </a:p>
          <a:p>
            <a:endParaRPr lang="hu-HU" sz="1200" dirty="0">
              <a:latin typeface="Lucida Handwriting" panose="03010101010101010101" pitchFamily="66" charset="0"/>
            </a:endParaRP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A költészet logika, nem szócséplés, aki nem tud írni, nincs mondandója, ne fogjon tollat!</a:t>
            </a: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Tele vagyok…, ezt fogom ismételni, azt jelenti, elegem van a semmitmondó, népies t utánzó költészetből…</a:t>
            </a:r>
          </a:p>
          <a:p>
            <a:endParaRPr lang="hu-HU" sz="1200" dirty="0" smtClean="0">
              <a:latin typeface="Lucida Handwriting" panose="03010101010101010101" pitchFamily="66" charset="0"/>
            </a:endParaRP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A költészet a  kompozíció tökéletessége, egy </a:t>
            </a:r>
            <a:r>
              <a:rPr lang="hu-HU" sz="1200" dirty="0" err="1" smtClean="0">
                <a:latin typeface="Lucida Handwriting" panose="03010101010101010101" pitchFamily="66" charset="0"/>
              </a:rPr>
              <a:t>Vojtina</a:t>
            </a:r>
            <a:r>
              <a:rPr lang="hu-HU" sz="1200" dirty="0" smtClean="0">
                <a:latin typeface="Lucida Handwriting" panose="03010101010101010101" pitchFamily="66" charset="0"/>
              </a:rPr>
              <a:t> ne írjon dalt Petőfit utánozva </a:t>
            </a: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A sok olvasmány, mely a világról, emberről tanított, hasznos volt-e?  „Ment-e a könyvek által a világ elébb?”</a:t>
            </a:r>
            <a:r>
              <a:rPr lang="hu-HU" sz="1200" dirty="0" err="1" smtClean="0">
                <a:latin typeface="Lucida Handwriting" panose="03010101010101010101" pitchFamily="66" charset="0"/>
              </a:rPr>
              <a:t>-ahogy</a:t>
            </a:r>
            <a:r>
              <a:rPr lang="hu-HU" sz="1200" dirty="0" smtClean="0">
                <a:latin typeface="Lucida Handwriting" panose="03010101010101010101" pitchFamily="66" charset="0"/>
              </a:rPr>
              <a:t> Vörösmarty mondta, ő sincs már köztünk</a:t>
            </a: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A szerelem, a bor régi témák, már a görögök is  verseltek róla, engem ezek már nem  foglalkoztatnak…</a:t>
            </a:r>
            <a:endParaRPr lang="hu-HU" sz="1400" dirty="0">
              <a:latin typeface="Lucida Handwriting" panose="03010101010101010101" pitchFamily="66" charset="0"/>
            </a:endParaRP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Önfájdalom sorsom, de ironikusan látom magam,félig közönséges ember  vagyok, félig üstökös</a:t>
            </a:r>
            <a:r>
              <a:rPr lang="hu-HU" sz="1200" dirty="0" smtClean="0">
                <a:latin typeface="Lucida Handwriting" panose="03010101010101010101" pitchFamily="66" charset="0"/>
              </a:rPr>
              <a:t>…</a:t>
            </a: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„Nem az vagyok, ki </a:t>
            </a:r>
            <a:r>
              <a:rPr lang="hu-HU" sz="1200" dirty="0">
                <a:latin typeface="Lucida Handwriting" panose="03010101010101010101" pitchFamily="66" charset="0"/>
              </a:rPr>
              <a:t>voltam egykor, Belőlem a jobb rész kihalt</a:t>
            </a:r>
            <a:r>
              <a:rPr lang="hu-HU" sz="1200" dirty="0" smtClean="0">
                <a:latin typeface="Lucida Handwriting" panose="03010101010101010101" pitchFamily="66" charset="0"/>
              </a:rPr>
              <a:t>.” </a:t>
            </a: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„ Lettem éneklőből énektanár”, azért egy-egy  „mukkomat” hallatom</a:t>
            </a:r>
            <a:endParaRPr lang="hu-HU" sz="1200" dirty="0">
              <a:latin typeface="Lucida Handwriting" panose="03010101010101010101" pitchFamily="66" charset="0"/>
            </a:endParaRPr>
          </a:p>
          <a:p>
            <a:r>
              <a:rPr lang="hu-HU" sz="1200" dirty="0">
                <a:latin typeface="Lucida Handwriting" panose="03010101010101010101" pitchFamily="66" charset="0"/>
              </a:rPr>
              <a:t>Milyen kapcsolatban van a művészet a való </a:t>
            </a:r>
            <a:r>
              <a:rPr lang="hu-HU" sz="1200" dirty="0" smtClean="0">
                <a:latin typeface="Lucida Handwriting" panose="03010101010101010101" pitchFamily="66" charset="0"/>
              </a:rPr>
              <a:t>élettel , tudom </a:t>
            </a:r>
            <a:r>
              <a:rPr lang="hu-HU" sz="1200" dirty="0">
                <a:latin typeface="Lucida Handwriting" panose="03010101010101010101" pitchFamily="66" charset="0"/>
              </a:rPr>
              <a:t>  Költőnek … Nemcsak szabad – szükség </a:t>
            </a:r>
            <a:r>
              <a:rPr lang="hu-HU" sz="1200" dirty="0" err="1">
                <a:latin typeface="Lucida Handwriting" panose="03010101010101010101" pitchFamily="66" charset="0"/>
              </a:rPr>
              <a:t>fillenteni</a:t>
            </a:r>
            <a:r>
              <a:rPr lang="hu-HU" sz="1200" dirty="0" smtClean="0">
                <a:latin typeface="Lucida Handwriting" panose="03010101010101010101" pitchFamily="66" charset="0"/>
              </a:rPr>
              <a:t>., de ez bűn az életben</a:t>
            </a:r>
            <a:endParaRPr lang="hu-HU" sz="1200" dirty="0" smtClean="0">
              <a:latin typeface="Lucida Handwriting" panose="03010101010101010101" pitchFamily="66" charset="0"/>
            </a:endParaRP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Van-e még  üzenete a hazafias költészetnek, </a:t>
            </a:r>
            <a:r>
              <a:rPr lang="hu-HU" sz="1200" dirty="0" err="1" smtClean="0">
                <a:latin typeface="Lucida Handwriting" panose="03010101010101010101" pitchFamily="66" charset="0"/>
              </a:rPr>
              <a:t>Vojtina</a:t>
            </a:r>
            <a:r>
              <a:rPr lang="hu-HU" sz="1200" dirty="0" smtClean="0">
                <a:latin typeface="Lucida Handwriting" panose="03010101010101010101" pitchFamily="66" charset="0"/>
              </a:rPr>
              <a:t> szerint nem is volt, szerintem ma már senki nem érti</a:t>
            </a: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Az emberek bezárultak, befelé fordultak,csak  a hangulat, benyomás, kedély a fontos, az élet filozófiája</a:t>
            </a:r>
          </a:p>
          <a:p>
            <a:r>
              <a:rPr lang="hu-HU" sz="1200" dirty="0" smtClean="0">
                <a:latin typeface="Lucida Handwriting" panose="03010101010101010101" pitchFamily="66" charset="0"/>
              </a:rPr>
              <a:t>A világról való gondolkodásom is megváltozott, mindent tragikusan látok, elégikusan tudomásul is veszem  a  történéseit…nincsenek már Szondik, sem  hű apródok, sem Hunyadiak</a:t>
            </a:r>
            <a:endParaRPr lang="hu-HU" sz="1200" dirty="0">
              <a:latin typeface="Lucida Handwriting" panose="030101010101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50" y="1316159"/>
            <a:ext cx="523850" cy="67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62" y="1330288"/>
            <a:ext cx="505986" cy="64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10" y="2300052"/>
            <a:ext cx="523849" cy="62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848" y="2996952"/>
            <a:ext cx="427127" cy="5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Miske\Desktop\Nemzeti versenyÚj mappa\26696176_1251560338313790_927502313_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26" y="5474120"/>
            <a:ext cx="1196948" cy="7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74120"/>
            <a:ext cx="1002024" cy="77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328592"/>
          </a:xfrm>
        </p:spPr>
        <p:txBody>
          <a:bodyPr>
            <a:normAutofit fontScale="85000" lnSpcReduction="20000"/>
          </a:bodyPr>
          <a:lstStyle/>
          <a:p>
            <a:r>
              <a:rPr lang="hu-HU" sz="1400" dirty="0">
                <a:latin typeface="Lucida Handwriting" panose="03010101010101010101" pitchFamily="66" charset="0"/>
              </a:rPr>
              <a:t>Olvastam Goethe  </a:t>
            </a:r>
            <a:r>
              <a:rPr lang="hu-HU" sz="1400" dirty="0" err="1">
                <a:latin typeface="Lucida Handwriting" panose="03010101010101010101" pitchFamily="66" charset="0"/>
              </a:rPr>
              <a:t>Erlkönigjét</a:t>
            </a:r>
            <a:r>
              <a:rPr lang="hu-HU" sz="1400" dirty="0">
                <a:latin typeface="Lucida Handwriting" panose="03010101010101010101" pitchFamily="66" charset="0"/>
              </a:rPr>
              <a:t>, ez  mérték , a ballada ebben a zűrzavaros korban hiteles műfaj, </a:t>
            </a:r>
            <a:r>
              <a:rPr lang="hu-HU" sz="1400" dirty="0" smtClean="0">
                <a:latin typeface="Lucida Handwriting" panose="03010101010101010101" pitchFamily="66" charset="0"/>
              </a:rPr>
              <a:t>nem </a:t>
            </a:r>
            <a:r>
              <a:rPr lang="hu-HU" sz="1400" dirty="0">
                <a:latin typeface="Lucida Handwriting" panose="03010101010101010101" pitchFamily="66" charset="0"/>
              </a:rPr>
              <a:t>a realisták, nem a naturalisták  a modernek</a:t>
            </a:r>
            <a:r>
              <a:rPr lang="hu-HU" sz="1400" dirty="0" smtClean="0">
                <a:latin typeface="Lucida Handwriting" panose="03010101010101010101" pitchFamily="66" charset="0"/>
              </a:rPr>
              <a:t>…</a:t>
            </a:r>
          </a:p>
          <a:p>
            <a:pPr marL="0" indent="0">
              <a:buNone/>
            </a:pPr>
            <a:endParaRPr lang="hu-HU" sz="1400" dirty="0">
              <a:latin typeface="Lucida Handwriting" panose="03010101010101010101" pitchFamily="66" charset="0"/>
            </a:endParaRPr>
          </a:p>
          <a:p>
            <a:r>
              <a:rPr lang="hu-HU" sz="1400" dirty="0">
                <a:latin typeface="Lucida Handwriting" panose="03010101010101010101" pitchFamily="66" charset="0"/>
              </a:rPr>
              <a:t>„ Most helyzetünk valóban istenáldás:Ének se kell, csupán hangos kiáltás.”-</a:t>
            </a:r>
          </a:p>
          <a:p>
            <a:pPr marL="0" indent="0">
              <a:buNone/>
            </a:pPr>
            <a:r>
              <a:rPr lang="hu-HU" sz="1400" dirty="0">
                <a:latin typeface="Lucida Handwriting" panose="03010101010101010101" pitchFamily="66" charset="0"/>
              </a:rPr>
              <a:t>	Ez a sor jutott eszembe, hisz  nincs a szellem emberének sem becsülete</a:t>
            </a:r>
            <a:r>
              <a:rPr lang="hu-HU" sz="1400" dirty="0" smtClean="0">
                <a:latin typeface="Lucida Handwriting" panose="03010101010101010101" pitchFamily="66" charset="0"/>
              </a:rPr>
              <a:t>...</a:t>
            </a:r>
          </a:p>
          <a:p>
            <a:pPr marL="0" indent="0">
              <a:buNone/>
            </a:pPr>
            <a:endParaRPr lang="hu-HU" sz="1400" dirty="0">
              <a:latin typeface="Lucida Handwriting" panose="03010101010101010101" pitchFamily="66" charset="0"/>
            </a:endParaRPr>
          </a:p>
          <a:p>
            <a:r>
              <a:rPr lang="hu-HU" sz="1400" dirty="0">
                <a:latin typeface="Lucida Handwriting" panose="03010101010101010101" pitchFamily="66" charset="0"/>
              </a:rPr>
              <a:t>„A Szép: igaz s az Igaz: szép! – sose Áhítsatok mást, nincs főbb </a:t>
            </a:r>
            <a:r>
              <a:rPr lang="hu-HU" sz="1400" dirty="0" err="1">
                <a:latin typeface="Lucida Handwriting" panose="03010101010101010101" pitchFamily="66" charset="0"/>
              </a:rPr>
              <a:t>bölcseség</a:t>
            </a:r>
            <a:r>
              <a:rPr lang="hu-HU" sz="1400" dirty="0">
                <a:latin typeface="Lucida Handwriting" panose="03010101010101010101" pitchFamily="66" charset="0"/>
              </a:rPr>
              <a:t>!”- mondta Keats, </a:t>
            </a:r>
          </a:p>
          <a:p>
            <a:pPr marL="0" indent="0">
              <a:buNone/>
            </a:pPr>
            <a:r>
              <a:rPr lang="hu-HU" sz="1400" dirty="0">
                <a:latin typeface="Lucida Handwriting" panose="03010101010101010101" pitchFamily="66" charset="0"/>
              </a:rPr>
              <a:t>	magam  is így </a:t>
            </a:r>
            <a:r>
              <a:rPr lang="hu-HU" sz="1400" dirty="0" smtClean="0">
                <a:latin typeface="Lucida Handwriting" panose="03010101010101010101" pitchFamily="66" charset="0"/>
              </a:rPr>
              <a:t>gondolom…</a:t>
            </a:r>
            <a:endParaRPr lang="hu-HU" sz="1400" dirty="0">
              <a:latin typeface="Lucida Handwriting" panose="03010101010101010101" pitchFamily="66" charset="0"/>
            </a:endParaRPr>
          </a:p>
          <a:p>
            <a:r>
              <a:rPr lang="hu-HU" sz="1400" dirty="0">
                <a:latin typeface="Lucida Handwriting" panose="03010101010101010101" pitchFamily="66" charset="0"/>
              </a:rPr>
              <a:t>Az igazi  költészet , művészet kell,  hogy fantáziával sűrítse, változtassa a világot</a:t>
            </a:r>
            <a:r>
              <a:rPr lang="hu-HU" sz="1400" dirty="0" smtClean="0">
                <a:latin typeface="Lucida Handwriting" panose="03010101010101010101" pitchFamily="66" charset="0"/>
              </a:rPr>
              <a:t>…</a:t>
            </a:r>
          </a:p>
          <a:p>
            <a:endParaRPr lang="hu-HU" sz="1400" dirty="0">
              <a:latin typeface="Lucida Handwriting" panose="03010101010101010101" pitchFamily="66" charset="0"/>
            </a:endParaRPr>
          </a:p>
          <a:p>
            <a:r>
              <a:rPr lang="hu-HU" sz="1400" dirty="0">
                <a:latin typeface="Lucida Handwriting" panose="03010101010101010101" pitchFamily="66" charset="0"/>
              </a:rPr>
              <a:t>Mire képes a szabad akarattal bíró emberi szellem, le tudja győzni az élet  végességét, s mi a szerepe  a művésznek? </a:t>
            </a:r>
            <a:endParaRPr lang="hu-HU" sz="1400" dirty="0" smtClean="0"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hu-HU" sz="1400" dirty="0">
              <a:latin typeface="Lucida Handwriting" panose="03010101010101010101" pitchFamily="66" charset="0"/>
            </a:endParaRPr>
          </a:p>
          <a:p>
            <a:r>
              <a:rPr lang="hu-HU" sz="1400" dirty="0">
                <a:latin typeface="Lucida Handwriting" panose="03010101010101010101" pitchFamily="66" charset="0"/>
              </a:rPr>
              <a:t>Vásár az élet: a földnek </a:t>
            </a:r>
            <a:r>
              <a:rPr lang="hu-HU" sz="1400" dirty="0" err="1">
                <a:latin typeface="Lucida Handwriting" panose="03010101010101010101" pitchFamily="66" charset="0"/>
              </a:rPr>
              <a:t>lakossa</a:t>
            </a:r>
            <a:r>
              <a:rPr lang="hu-HU" sz="1400" dirty="0">
                <a:latin typeface="Lucida Handwriting" panose="03010101010101010101" pitchFamily="66" charset="0"/>
              </a:rPr>
              <a:t> Lót-fut, könyökli egymást, és tapossa…ez jutott eszembe, </a:t>
            </a:r>
          </a:p>
          <a:p>
            <a:r>
              <a:rPr lang="hu-HU" sz="1400" dirty="0">
                <a:latin typeface="Lucida Handwriting" panose="03010101010101010101" pitchFamily="66" charset="0"/>
              </a:rPr>
              <a:t>egy haláltánc  világunk., erről egyszer más írtam: „A világ egy rozzant csárda,</a:t>
            </a:r>
          </a:p>
          <a:p>
            <a:r>
              <a:rPr lang="hu-HU" sz="1400" dirty="0">
                <a:latin typeface="Lucida Handwriting" panose="03010101010101010101" pitchFamily="66" charset="0"/>
              </a:rPr>
              <a:t>Rossz menedék télbe', nyárba';</a:t>
            </a:r>
            <a:r>
              <a:rPr lang="hu-HU" sz="1400" dirty="0" err="1">
                <a:latin typeface="Lucida Handwriting" panose="03010101010101010101" pitchFamily="66" charset="0"/>
              </a:rPr>
              <a:t>-ez</a:t>
            </a:r>
            <a:r>
              <a:rPr lang="hu-HU" sz="1400" dirty="0">
                <a:latin typeface="Lucida Handwriting" panose="03010101010101010101" pitchFamily="66" charset="0"/>
              </a:rPr>
              <a:t> semmit sem változott</a:t>
            </a:r>
          </a:p>
          <a:p>
            <a:r>
              <a:rPr lang="hu-HU" sz="1400" dirty="0">
                <a:latin typeface="Lucida Handwriting" panose="03010101010101010101" pitchFamily="66" charset="0"/>
              </a:rPr>
              <a:t>Az  embernek mindent teljes szívvel kell csinálnia, s tudnia kell határait is...</a:t>
            </a:r>
          </a:p>
          <a:p>
            <a:r>
              <a:rPr lang="hu-HU" sz="1400" dirty="0">
                <a:latin typeface="Lucida Handwriting" panose="03010101010101010101" pitchFamily="66" charset="0"/>
              </a:rPr>
              <a:t>A hiteles művész nem a jelent szolgálja ki, nem vágyik elismerésre, nem követi a divatot…</a:t>
            </a:r>
          </a:p>
          <a:p>
            <a:r>
              <a:rPr lang="hu-HU" sz="1400" dirty="0">
                <a:latin typeface="Lucida Handwriting" panose="03010101010101010101" pitchFamily="66" charset="0"/>
              </a:rPr>
              <a:t>A művész magasabb eszméket szolgál</a:t>
            </a:r>
            <a:r>
              <a:rPr lang="hu-HU" sz="1400" dirty="0" smtClean="0">
                <a:latin typeface="Lucida Handwriting" panose="03010101010101010101" pitchFamily="66" charset="0"/>
              </a:rPr>
              <a:t>…</a:t>
            </a:r>
          </a:p>
          <a:p>
            <a:pPr marL="0" indent="0">
              <a:buNone/>
            </a:pPr>
            <a:endParaRPr lang="hu-HU" sz="1400" dirty="0">
              <a:latin typeface="Lucida Handwriting" panose="03010101010101010101" pitchFamily="66" charset="0"/>
            </a:endParaRPr>
          </a:p>
          <a:p>
            <a:r>
              <a:rPr lang="hu-HU" sz="1400" dirty="0">
                <a:latin typeface="Lucida Handwriting" panose="03010101010101010101" pitchFamily="66" charset="0"/>
              </a:rPr>
              <a:t>Mily módon lehet látszólagos egyszerűséggel, de virtuóz </a:t>
            </a:r>
            <a:r>
              <a:rPr lang="hu-HU" sz="1400" dirty="0" smtClean="0">
                <a:latin typeface="Lucida Handwriting" panose="03010101010101010101" pitchFamily="66" charset="0"/>
              </a:rPr>
              <a:t>an írni?-</a:t>
            </a:r>
            <a:endParaRPr lang="hu-HU" sz="1400" dirty="0"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hu-HU" sz="1400" i="1" dirty="0" smtClean="0">
                <a:latin typeface="Lucida Handwriting" panose="03010101010101010101" pitchFamily="66" charset="0"/>
              </a:rPr>
              <a:t>„</a:t>
            </a:r>
            <a:r>
              <a:rPr lang="hu-HU" sz="1400" i="1" dirty="0" smtClean="0">
                <a:latin typeface="Lucida Handwriting" panose="03010101010101010101" pitchFamily="66" charset="0"/>
              </a:rPr>
              <a:t>˝Lássuk, ha e zűrből valami  válna</a:t>
            </a:r>
            <a:r>
              <a:rPr lang="hu-HU" sz="1400" i="1" dirty="0" smtClean="0">
                <a:latin typeface="Lucida Handwriting" panose="03010101010101010101" pitchFamily="66" charset="0"/>
              </a:rPr>
              <a:t>”</a:t>
            </a:r>
          </a:p>
          <a:p>
            <a:pPr marL="0" indent="0">
              <a:buNone/>
            </a:pPr>
            <a:endParaRPr lang="hu-HU" sz="1400" i="1" dirty="0" smtClean="0"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hu-HU" sz="1400" b="1" i="1" dirty="0">
                <a:latin typeface="Lucida Handwriting" panose="03010101010101010101" pitchFamily="66" charset="0"/>
              </a:rPr>
              <a:t>Summázat: A nagy titok </a:t>
            </a:r>
            <a:r>
              <a:rPr lang="hu-HU" sz="1400" b="1" i="1" dirty="0" smtClean="0">
                <a:latin typeface="Lucida Handwriting" panose="03010101010101010101" pitchFamily="66" charset="0"/>
              </a:rPr>
              <a:t>–így mondta Kazinczy</a:t>
            </a:r>
            <a:endParaRPr lang="hu-HU" sz="1400" b="1" i="1" dirty="0"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hu-HU" sz="1400" b="1" i="1" dirty="0" smtClean="0">
                <a:latin typeface="Lucida Handwriting" panose="03010101010101010101" pitchFamily="66" charset="0"/>
              </a:rPr>
              <a:t>„Jót </a:t>
            </a:r>
            <a:r>
              <a:rPr lang="hu-HU" sz="1400" b="1" i="1" dirty="0">
                <a:latin typeface="Lucida Handwriting" panose="03010101010101010101" pitchFamily="66" charset="0"/>
              </a:rPr>
              <a:t>s jól! Ebben áll a nagy titok. Ezt ha nem érted,</a:t>
            </a:r>
          </a:p>
          <a:p>
            <a:pPr marL="0" indent="0">
              <a:buNone/>
            </a:pPr>
            <a:r>
              <a:rPr lang="hu-HU" sz="1400" b="1" i="1" dirty="0">
                <a:latin typeface="Lucida Handwriting" panose="03010101010101010101" pitchFamily="66" charset="0"/>
              </a:rPr>
              <a:t>Szánts és vess, s hagyjad másnak az áldozatot</a:t>
            </a:r>
            <a:r>
              <a:rPr lang="hu-HU" sz="1400" b="1" i="1" dirty="0" smtClean="0">
                <a:latin typeface="Lucida Handwriting" panose="03010101010101010101" pitchFamily="66" charset="0"/>
              </a:rPr>
              <a:t>.” </a:t>
            </a:r>
          </a:p>
          <a:p>
            <a:pPr marL="0" indent="0">
              <a:buNone/>
            </a:pPr>
            <a:r>
              <a:rPr lang="hu-HU" sz="1400" b="1" i="1" dirty="0" smtClean="0">
                <a:latin typeface="Lucida Handwriting" panose="03010101010101010101" pitchFamily="66" charset="0"/>
              </a:rPr>
              <a:t>„</a:t>
            </a:r>
            <a:r>
              <a:rPr lang="hu-HU" sz="1400" b="1" i="1" dirty="0">
                <a:latin typeface="Lucida Handwriting" panose="03010101010101010101" pitchFamily="66" charset="0"/>
              </a:rPr>
              <a:t>Az életet, ím </a:t>
            </a:r>
            <a:r>
              <a:rPr lang="hu-HU" sz="1400" b="1" i="1" dirty="0" smtClean="0">
                <a:latin typeface="Lucida Handwriting" panose="03010101010101010101" pitchFamily="66" charset="0"/>
              </a:rPr>
              <a:t>megjártam;</a:t>
            </a:r>
            <a:r>
              <a:rPr lang="hu-HU" sz="1400" b="1" dirty="0" smtClean="0">
                <a:latin typeface="Lucida Handwriting" panose="03010101010101010101" pitchFamily="66" charset="0"/>
              </a:rPr>
              <a:t> </a:t>
            </a:r>
            <a:r>
              <a:rPr lang="hu-HU" sz="1400" b="1" i="1" dirty="0" smtClean="0">
                <a:latin typeface="Lucida Handwriting" panose="03010101010101010101" pitchFamily="66" charset="0"/>
              </a:rPr>
              <a:t>Nem </a:t>
            </a:r>
            <a:r>
              <a:rPr lang="hu-HU" sz="1400" b="1" i="1" dirty="0">
                <a:latin typeface="Lucida Handwriting" panose="03010101010101010101" pitchFamily="66" charset="0"/>
              </a:rPr>
              <a:t>azt adott, amit vártam</a:t>
            </a:r>
            <a:r>
              <a:rPr lang="hu-HU" sz="1400" b="1" i="1" dirty="0" smtClean="0">
                <a:latin typeface="Lucida Handwriting" panose="03010101010101010101" pitchFamily="66" charset="0"/>
              </a:rPr>
              <a:t>:.”</a:t>
            </a:r>
            <a:endParaRPr lang="hu-HU" sz="1400" b="1" dirty="0"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hu-HU" sz="1400" b="1" i="1" dirty="0"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hu-HU" sz="1800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Forte" pitchFamily="66" charset="0"/>
              </a:rPr>
              <a:t>Foglalkoztató gondolataim</a:t>
            </a:r>
            <a:endParaRPr lang="hu-H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5224"/>
            <a:ext cx="1364307" cy="92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84" y="4524442"/>
            <a:ext cx="1310482" cy="72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3912220"/>
            <a:ext cx="4635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7" y="3332782"/>
            <a:ext cx="506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2276872"/>
            <a:ext cx="3778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1440</Words>
  <Application>Microsoft Office PowerPoint</Application>
  <PresentationFormat>Diavetítés a képernyőre (4:3 oldalarány)</PresentationFormat>
  <Paragraphs>95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 Theme</vt:lpstr>
      <vt:lpstr>Vojtina ars poeticaja (versterv)</vt:lpstr>
      <vt:lpstr>Körülmények</vt:lpstr>
      <vt:lpstr>PowerPoint bemutató</vt:lpstr>
      <vt:lpstr>Foglalkoztató gondolataim </vt:lpstr>
      <vt:lpstr>Foglalkoztató gondolataim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Vojtina ars poeticaja</dc:title>
  <dc:creator>Home</dc:creator>
  <cp:lastModifiedBy>Miske</cp:lastModifiedBy>
  <cp:revision>91</cp:revision>
  <dcterms:created xsi:type="dcterms:W3CDTF">2018-03-07T20:25:08Z</dcterms:created>
  <dcterms:modified xsi:type="dcterms:W3CDTF">2018-03-10T20:25:29Z</dcterms:modified>
</cp:coreProperties>
</file>